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9" r:id="rId9"/>
    <p:sldId id="263" r:id="rId10"/>
    <p:sldId id="264" r:id="rId11"/>
    <p:sldId id="270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BC9"/>
    <a:srgbClr val="FFFFFF"/>
    <a:srgbClr val="5BA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CC8EE2-91D5-4D88-9E60-6D695DBA59C6}" v="115" dt="2023-03-26T10:40:05.112"/>
    <p1510:client id="{DA3B3040-D4C8-4754-94C8-83E37DDEC1EF}" v="549" dt="2023-03-26T12:26:09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95" d="100"/>
          <a:sy n="95" d="100"/>
        </p:scale>
        <p:origin x="9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F34E300-3AD3-C9C7-B845-BD080E19B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958" y="2328"/>
            <a:ext cx="6087620" cy="685081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821" y="695841"/>
            <a:ext cx="6624918" cy="2823028"/>
          </a:xfrm>
        </p:spPr>
        <p:txBody>
          <a:bodyPr>
            <a:normAutofit fontScale="90000"/>
          </a:bodyPr>
          <a:lstStyle/>
          <a:p>
            <a:pPr algn="l"/>
            <a:r>
              <a:rPr lang="ru" sz="4000" b="1" dirty="0">
                <a:latin typeface="Times New Roman"/>
                <a:ea typeface="+mj-lt"/>
                <a:cs typeface="+mj-lt"/>
              </a:rPr>
              <a:t>ВЫПУСКНАЯ КВАЛИФИКАЦИОННАЯ РАБОТА </a:t>
            </a:r>
            <a:endParaRPr lang="ru-RU" sz="4000">
              <a:latin typeface="Times New Roman"/>
              <a:cs typeface="Times New Roman"/>
            </a:endParaRPr>
          </a:p>
          <a:p>
            <a:pPr algn="l"/>
            <a:r>
              <a:rPr lang="ru" sz="4000" b="1" dirty="0">
                <a:latin typeface="Times New Roman"/>
                <a:ea typeface="+mj-lt"/>
                <a:cs typeface="+mj-lt"/>
              </a:rPr>
              <a:t>по курсу</a:t>
            </a:r>
            <a:r>
              <a:rPr lang="ru" sz="800" b="1" dirty="0">
                <a:latin typeface="Times New Roman"/>
                <a:ea typeface="+mj-lt"/>
                <a:cs typeface="+mj-lt"/>
              </a:rPr>
              <a:t/>
            </a:r>
            <a:br>
              <a:rPr lang="ru" sz="800" b="1" dirty="0">
                <a:latin typeface="Times New Roman"/>
                <a:ea typeface="+mj-lt"/>
                <a:cs typeface="+mj-lt"/>
              </a:rPr>
            </a:br>
            <a:r>
              <a:rPr lang="ru" sz="800" b="1" dirty="0">
                <a:latin typeface="Times New Roman"/>
                <a:ea typeface="+mj-lt"/>
                <a:cs typeface="+mj-lt"/>
              </a:rPr>
              <a:t> </a:t>
            </a:r>
            <a:endParaRPr lang="ru" sz="800" dirty="0">
              <a:latin typeface="Times New Roman"/>
              <a:cs typeface="Times New Roman"/>
            </a:endParaRPr>
          </a:p>
          <a:p>
            <a:pPr algn="l"/>
            <a:r>
              <a:rPr lang="ru" sz="4000" dirty="0">
                <a:latin typeface="Times New Roman"/>
                <a:ea typeface="+mj-lt"/>
                <a:cs typeface="+mj-lt"/>
              </a:rPr>
              <a:t>«Data Science»</a:t>
            </a:r>
            <a:endParaRPr lang="ru" dirty="0">
              <a:latin typeface="Times New Roman"/>
              <a:cs typeface="Times New Roman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8646" y="3935653"/>
            <a:ext cx="5481484" cy="1655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ru" sz="3200" dirty="0">
                <a:latin typeface="Times New Roman"/>
                <a:ea typeface="+mn-lt"/>
                <a:cs typeface="+mn-lt"/>
              </a:rPr>
              <a:t>Прогнозирование конечных свойств новых материалов (композиционных материалов). </a:t>
            </a:r>
            <a:endParaRPr lang="ru-RU" sz="3200" dirty="0">
              <a:cs typeface="Calibri" panose="020F0502020204030204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12050A3-DD2F-A9A1-1E41-5575E7A39A7E}"/>
              </a:ext>
            </a:extLst>
          </p:cNvPr>
          <p:cNvSpPr txBox="1">
            <a:spLocks/>
          </p:cNvSpPr>
          <p:nvPr/>
        </p:nvSpPr>
        <p:spPr>
          <a:xfrm>
            <a:off x="1764323" y="49169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" sz="3200" dirty="0">
              <a:latin typeface="Times New Roman"/>
              <a:cs typeface="Calibri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F0C1D467-B9D9-A58C-3EA8-39203BD62486}"/>
              </a:ext>
            </a:extLst>
          </p:cNvPr>
          <p:cNvSpPr txBox="1">
            <a:spLocks/>
          </p:cNvSpPr>
          <p:nvPr/>
        </p:nvSpPr>
        <p:spPr>
          <a:xfrm>
            <a:off x="1598246" y="6040437"/>
            <a:ext cx="9144000" cy="669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Times New Roman"/>
                <a:ea typeface="Times New Roman"/>
                <a:cs typeface="Times New Roman"/>
              </a:rPr>
              <a:t>Слушатель</a:t>
            </a:r>
            <a:r>
              <a:rPr lang="ru-RU" sz="1400" dirty="0">
                <a:latin typeface="Times New Roman"/>
              </a:rPr>
              <a:t>						</a:t>
            </a:r>
            <a:r>
              <a:rPr lang="ru-RU" sz="1400" dirty="0">
                <a:latin typeface="Times New Roman"/>
                <a:ea typeface="Times New Roman"/>
                <a:cs typeface="Times New Roman"/>
              </a:rPr>
              <a:t>Самсоненко Елена Евгеньевна</a:t>
            </a:r>
          </a:p>
          <a:p>
            <a:r>
              <a:rPr lang="ru-RU" sz="1400" dirty="0">
                <a:latin typeface="Times New Roman"/>
                <a:ea typeface="+mn-lt"/>
                <a:cs typeface="+mn-lt"/>
              </a:rPr>
              <a:t>Москва,</a:t>
            </a:r>
            <a:r>
              <a:rPr lang="ru" sz="1400" dirty="0">
                <a:latin typeface="Times New Roman"/>
                <a:ea typeface="+mn-lt"/>
                <a:cs typeface="+mn-lt"/>
              </a:rPr>
              <a:t> 20</a:t>
            </a:r>
            <a:r>
              <a:rPr lang="ru-RU" sz="1400" dirty="0">
                <a:latin typeface="Times New Roman"/>
                <a:ea typeface="+mn-lt"/>
                <a:cs typeface="+mn-lt"/>
              </a:rPr>
              <a:t>23</a:t>
            </a:r>
            <a:endParaRPr lang="ru-RU" dirty="0">
              <a:latin typeface="Times New Roman"/>
            </a:endParaRPr>
          </a:p>
          <a:p>
            <a:endParaRPr lang="ru-RU" sz="1400" dirty="0">
              <a:latin typeface="Times New Roman"/>
              <a:cs typeface="Times New Roman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 flipV="1">
            <a:off x="586839" y="3628103"/>
            <a:ext cx="5748966" cy="31954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943" y="395270"/>
            <a:ext cx="5622890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/>
                <a:cs typeface="Times New Roman"/>
              </a:rPr>
              <a:t>НЕЙРОННАЯ СЕТЬ</a:t>
            </a:r>
            <a:endParaRPr lang="ru-RU" b="1" dirty="0">
              <a:latin typeface="Times New Roman"/>
              <a:cs typeface="Times New Roman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6943" y="1720833"/>
            <a:ext cx="5361633" cy="1490331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персептрона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74815" y="2352568"/>
            <a:ext cx="5403273" cy="3577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60" y="535275"/>
            <a:ext cx="3825399" cy="25097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4" y="3933221"/>
            <a:ext cx="6108930" cy="211785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3" y="2644759"/>
            <a:ext cx="4272915" cy="90016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8424836" y="165943"/>
            <a:ext cx="1610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Кривая потерь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403867" y="3373421"/>
            <a:ext cx="36520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После тестирования на </a:t>
            </a:r>
            <a:r>
              <a:rPr lang="ru-RU" sz="1400" dirty="0">
                <a:solidFill>
                  <a:srgbClr val="11111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тестовых данных,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коэффициент детерминации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MLPRegressor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оказался отрицательным это означает, что модель работает хуже, чем простая константная модель. Это может быть связано с тем, что модель не учитывает некоторые важные факторы или что данные не подходят для данной модели.</a:t>
            </a:r>
            <a:endParaRPr lang="ru-RU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19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943" y="395270"/>
            <a:ext cx="5622890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/>
                <a:cs typeface="Times New Roman"/>
              </a:rPr>
              <a:t>НЕЙРОННАЯ СЕТЬ</a:t>
            </a:r>
            <a:endParaRPr lang="ru-RU" b="1" dirty="0">
              <a:latin typeface="Times New Roman"/>
              <a:cs typeface="Times New Roman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6943" y="1539406"/>
            <a:ext cx="5361633" cy="1490331"/>
          </a:xfrm>
        </p:spPr>
        <p:txBody>
          <a:bodyPr/>
          <a:lstStyle/>
          <a:p>
            <a:pPr marL="0" indent="0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0" y="2139236"/>
            <a:ext cx="5403273" cy="3577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69" y="886960"/>
            <a:ext cx="4153687" cy="22047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52" y="4221484"/>
            <a:ext cx="4688104" cy="151880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1" y="4295638"/>
            <a:ext cx="5652853" cy="187808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341709" y="517628"/>
            <a:ext cx="1610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Кривая потерь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76943" y="2351823"/>
            <a:ext cx="43087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имеет наибольшее значение R2, а также наименьшие значения RMSE, MAE и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max_error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Это указывает на то, что модель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лучше обобщает данные по сравнению с другими моделями.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28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610346" y="2638193"/>
            <a:ext cx="2494595" cy="3051041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 flipV="1">
            <a:off x="6226750" y="5304430"/>
            <a:ext cx="3715272" cy="461832"/>
          </a:xfrm>
          <a:prstGeom prst="rect">
            <a:avLst/>
          </a:prstGeom>
          <a:solidFill>
            <a:srgbClr val="5BA5CA"/>
          </a:solidFill>
          <a:ln>
            <a:solidFill>
              <a:srgbClr val="5BA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1447" y="347292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/>
                <a:cs typeface="Times New Roman"/>
              </a:rPr>
              <a:t>ПРИЛОЖЕНИЕ</a:t>
            </a:r>
            <a:endParaRPr lang="ru-RU" b="1" dirty="0">
              <a:latin typeface="Times New Roman"/>
              <a:cs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434051" y="695363"/>
            <a:ext cx="48463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 err="1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input_variable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x1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Соотношение матрица-наполнитель: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Плотность: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x3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Модуль упругости: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x4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Количество отвердителя: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x5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Содержание эпоксидных групп: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x6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Температура вспышки: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x7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Поверхностная плотность: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x77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Прочность при растяжении, МПа: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 =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x8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Потребление смолы: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x9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Угол нашивки: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x10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Шаг нашивки: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x11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</a:t>
            </a:r>
            <a:r>
              <a:rPr lang="ru-RU" sz="7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переменной Плотность нашивки: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x1,x2,x3,x4,x5,x6,x7,x77,x8,x9,x10,x11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 err="1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input_proc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001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вызов модели'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model_l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load(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 err="1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filename.joblib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res =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model_l.predict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res 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 err="1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app_model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scaler_x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load(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 err="1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minmax_x.joblib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scaler_y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load(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 err="1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minmax_y.joblib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 прогнозирует значения модулей упругости при растяжения'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098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1 для прогноза, 2 для выхода'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 =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check == 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'1'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данные'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 =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input_variable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X =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scaler_x.transform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(X).reshape(</a:t>
            </a:r>
            <a:r>
              <a:rPr lang="en-US" sz="600" dirty="0">
                <a:solidFill>
                  <a:srgbClr val="098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98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 упругости при растяжении, ГПа'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scaler_y.inverse_transform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input_proc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(X).reshape(</a:t>
            </a:r>
            <a:r>
              <a:rPr lang="en-US" sz="600" dirty="0">
                <a:solidFill>
                  <a:srgbClr val="098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600" dirty="0">
                <a:solidFill>
                  <a:srgbClr val="098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 err="1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check == 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'2'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endParaRPr lang="en-US" sz="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Повторите выбор'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Exception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Неверные данные. Повторите операцию'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app_model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586453" y="5381457"/>
            <a:ext cx="2768599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ar(--colab-code-font-family)"/>
              </a:rPr>
              <a:t>['Модуль упругости при растяжении, ГПа'] вызов модели [[0.49884585]]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6226750" y="610611"/>
            <a:ext cx="3715272" cy="4693819"/>
          </a:xfrm>
          <a:prstGeom prst="rect">
            <a:avLst/>
          </a:prstGeom>
          <a:noFill/>
          <a:ln>
            <a:solidFill>
              <a:srgbClr val="5BA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845867" y="2796134"/>
            <a:ext cx="41153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Данное приложение </a:t>
            </a: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пользователю вводить значения различных параметров, связанных с характеристиками материалов, используемых в производстве. </a:t>
            </a:r>
            <a:endParaRPr lang="en-US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ввода данных, они масштабируются и подаются на вход обученной модели машинного обучения, которая прогнозирует значение модуля упругости при растяжении материала. </a:t>
            </a:r>
            <a:endParaRPr lang="en-US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прогноза выводится пользователю в удобочитаемом формате.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5867" y="1406269"/>
            <a:ext cx="23328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прогнозирования </a:t>
            </a:r>
            <a:endParaRPr lang="en-US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упругости при</a:t>
            </a:r>
            <a:endParaRPr lang="en-US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растяжении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124691" y="1404480"/>
            <a:ext cx="5403273" cy="3577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8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latin typeface="Times New Roman"/>
                <a:cs typeface="Times New Roman"/>
              </a:rPr>
              <a:t>РЕПОЗИТОРИЙ</a:t>
            </a:r>
            <a:endParaRPr lang="ru-RU" b="1" dirty="0">
              <a:latin typeface="Times New Roman"/>
              <a:cs typeface="Times New Roman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1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BC97A326-B873-94EC-59B3-1A206DDDF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21"/>
          <a:stretch/>
        </p:blipFill>
        <p:spPr>
          <a:xfrm>
            <a:off x="304393" y="462896"/>
            <a:ext cx="5159521" cy="38253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35094" y="605890"/>
            <a:ext cx="4717318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Times New Roman"/>
                <a:cs typeface="Times New Roman"/>
              </a:rPr>
              <a:t>ЗАКЛЮЧЕНИЕ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4635094" y="1945176"/>
            <a:ext cx="1657640" cy="3715789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463914" y="2141078"/>
            <a:ext cx="559446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аналитической работе были проведены этапы работы с данными, построены модели машинного обучения и нейронные сети для прогнозирования конечных свойств композиционных материалов</a:t>
            </a: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не были удовлетворительными, что говорит о необходимости дополнительных знаний экспертов в области композитных материалов и увеличения объема доступных данных</a:t>
            </a: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позволило получить ценный опыт в работе с данными и создании </a:t>
            </a: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</a:t>
            </a:r>
            <a:r>
              <a:rPr lang="en-US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вносит свой вклад в развитие науки о материалах и промышленности, а также демонстрирует возможности и перспективы применения машинного обучения и нейронных сетей для решения сложных задач прогнозирования свойств материалов.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189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F34E300-3AD3-C9C7-B845-BD080E19B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1"/>
          <a:stretch/>
        </p:blipFill>
        <p:spPr>
          <a:xfrm>
            <a:off x="5416062" y="34931"/>
            <a:ext cx="6775938" cy="6823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5911" y="0"/>
            <a:ext cx="6624918" cy="2823028"/>
          </a:xfrm>
        </p:spPr>
        <p:txBody>
          <a:bodyPr>
            <a:normAutofit/>
          </a:bodyPr>
          <a:lstStyle/>
          <a:p>
            <a:pPr algn="l"/>
            <a:r>
              <a:rPr lang="ru" sz="4000" b="1" dirty="0" smtClean="0">
                <a:latin typeface="Times New Roman"/>
                <a:ea typeface="+mj-lt"/>
                <a:cs typeface="+mj-lt"/>
              </a:rPr>
              <a:t>СПАСИБО ЗА ВНИМАНИЕ!</a:t>
            </a:r>
            <a:endParaRPr lang="ru" dirty="0">
              <a:latin typeface="Times New Roman"/>
              <a:cs typeface="Times New Roman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 flipV="1">
            <a:off x="305485" y="3024554"/>
            <a:ext cx="4578014" cy="22555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A177640-5BC8-03C5-6F2F-2EDDA1EC401F}"/>
              </a:ext>
            </a:extLst>
          </p:cNvPr>
          <p:cNvSpPr txBox="1">
            <a:spLocks/>
          </p:cNvSpPr>
          <p:nvPr/>
        </p:nvSpPr>
        <p:spPr>
          <a:xfrm>
            <a:off x="305485" y="3218815"/>
            <a:ext cx="4649068" cy="2527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cience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это искусство превращения данных в знания, мощь превращения информации в понимание, и волшебство превращения цифр в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инновации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06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BC97A326-B873-94EC-59B3-1A206DDDF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" y="-1128"/>
            <a:ext cx="5613990" cy="315658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94469B-4CDB-141B-075C-889907E761B2}"/>
              </a:ext>
            </a:extLst>
          </p:cNvPr>
          <p:cNvSpPr/>
          <p:nvPr/>
        </p:nvSpPr>
        <p:spPr>
          <a:xfrm>
            <a:off x="1091018" y="1410587"/>
            <a:ext cx="4913923" cy="2100384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51C37-880A-D890-67A9-56347162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725" y="1788228"/>
            <a:ext cx="4605216" cy="1345101"/>
          </a:xfrm>
        </p:spPr>
        <p:txBody>
          <a:bodyPr>
            <a:normAutofit/>
          </a:bodyPr>
          <a:lstStyle/>
          <a:p>
            <a:r>
              <a:rPr lang="ru" b="1" dirty="0">
                <a:latin typeface="Times New Roman"/>
                <a:cs typeface="Times New Roman"/>
              </a:rPr>
              <a:t>ЦЕЛЬ РАБОТЫ 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0CADDE-0BD7-39E3-8340-4BD55617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43" y="1573215"/>
            <a:ext cx="4986217" cy="2446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" dirty="0">
                <a:latin typeface="Times New Roman"/>
                <a:ea typeface="+mn-lt"/>
                <a:cs typeface="+mn-lt"/>
              </a:rPr>
              <a:t>Прогнозирование конечных свойств композиционных материалов по начальным свойствам исходных компонентов.</a:t>
            </a:r>
            <a:endParaRPr lang="ru-RU" dirty="0">
              <a:latin typeface="Times New Roman"/>
              <a:ea typeface="+mn-lt"/>
              <a:cs typeface="+mn-lt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A177640-5BC8-03C5-6F2F-2EDDA1EC401F}"/>
              </a:ext>
            </a:extLst>
          </p:cNvPr>
          <p:cNvSpPr txBox="1">
            <a:spLocks/>
          </p:cNvSpPr>
          <p:nvPr/>
        </p:nvSpPr>
        <p:spPr>
          <a:xfrm>
            <a:off x="6584733" y="3923012"/>
            <a:ext cx="4649068" cy="25274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Помогут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сократить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количество</a:t>
            </a:r>
            <a:endParaRPr lang="en-US" dirty="0" err="1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физических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испытаний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,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ускорят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процесс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разработки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новых</a:t>
            </a:r>
            <a:endParaRPr lang="en-US" dirty="0" err="1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материалов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и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снизят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затраты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на</a:t>
            </a:r>
            <a:endParaRPr lang="en-US" dirty="0" err="1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производство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. </a:t>
            </a:r>
            <a:endParaRPr lang="ru-RU" dirty="0" smtClean="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Помогут</a:t>
            </a:r>
            <a:r>
              <a:rPr lang="en-US" dirty="0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ru-RU" dirty="0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п</a:t>
            </a:r>
            <a:r>
              <a:rPr lang="en-US" dirty="0" err="1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ополнит</a:t>
            </a:r>
            <a:r>
              <a:rPr lang="ru-RU" dirty="0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ь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базу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данных</a:t>
            </a:r>
            <a:endParaRPr lang="en-US" dirty="0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материалов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и </a:t>
            </a:r>
            <a:r>
              <a:rPr lang="en-US" dirty="0" err="1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создат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цифровые</a:t>
            </a:r>
            <a:endParaRPr lang="en-US" dirty="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двойники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композитов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endParaRPr lang="ru-RU" dirty="0">
              <a:latin typeface="Times New Roman"/>
              <a:cs typeface="Calibri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23BDEF5-7F72-F063-F007-A277AEDF266E}"/>
              </a:ext>
            </a:extLst>
          </p:cNvPr>
          <p:cNvSpPr txBox="1">
            <a:spLocks/>
          </p:cNvSpPr>
          <p:nvPr/>
        </p:nvSpPr>
        <p:spPr>
          <a:xfrm>
            <a:off x="1399725" y="3731522"/>
            <a:ext cx="4605216" cy="1345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3600" b="1" dirty="0">
                <a:latin typeface="Times New Roman"/>
                <a:cs typeface="Times New Roman"/>
              </a:rPr>
              <a:t>РЕЗУЛЬТАТЫ РАБОТЫ 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01233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836177" y="2070"/>
            <a:ext cx="2261768" cy="3555110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59EA7-64B7-622B-30DF-94F33C7B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99" y="820347"/>
            <a:ext cx="4221679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/>
                <a:cs typeface="Times New Roman"/>
              </a:rPr>
              <a:t>РАЗВЕДОЧНЫЙ АНАЛИЗ ДАННЫХ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AD26D3-A53F-A598-93B1-06EC2C7113E4}"/>
              </a:ext>
            </a:extLst>
          </p:cNvPr>
          <p:cNvSpPr txBox="1"/>
          <p:nvPr/>
        </p:nvSpPr>
        <p:spPr>
          <a:xfrm>
            <a:off x="835232" y="4120738"/>
            <a:ext cx="3049979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"/>
                <a:ea typeface="Roboto"/>
                <a:cs typeface="Roboto"/>
              </a:rPr>
              <a:t>1023 </a:t>
            </a:r>
            <a:r>
              <a:rPr lang="en-US" dirty="0" err="1">
                <a:solidFill>
                  <a:srgbClr val="212121"/>
                </a:solidFill>
                <a:latin typeface="Times New Roman"/>
                <a:ea typeface="Roboto"/>
                <a:cs typeface="Roboto"/>
              </a:rPr>
              <a:t>строк</a:t>
            </a:r>
            <a:endParaRPr lang="en-US" dirty="0">
              <a:solidFill>
                <a:srgbClr val="212121"/>
              </a:solidFill>
              <a:latin typeface="Times New Roman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212121"/>
                </a:solidFill>
                <a:latin typeface="Times New Roman"/>
                <a:ea typeface="+mn-lt"/>
                <a:cs typeface="+mn-lt"/>
              </a:rPr>
              <a:t>13 </a:t>
            </a:r>
            <a:r>
              <a:rPr lang="en-US" dirty="0" err="1">
                <a:solidFill>
                  <a:srgbClr val="212121"/>
                </a:solidFill>
                <a:latin typeface="Times New Roman"/>
                <a:ea typeface="+mn-lt"/>
                <a:cs typeface="+mn-lt"/>
              </a:rPr>
              <a:t>столбцов</a:t>
            </a:r>
            <a:endParaRPr lang="en-US">
              <a:solidFill>
                <a:srgbClr val="212121"/>
              </a:solidFill>
              <a:latin typeface="Times New Roman"/>
              <a:ea typeface="+mn-lt"/>
              <a:cs typeface="+mn-lt"/>
            </a:endParaRPr>
          </a:p>
          <a:p>
            <a:endParaRPr lang="en-US" dirty="0">
              <a:solidFill>
                <a:srgbClr val="212121"/>
              </a:solidFill>
              <a:latin typeface="Times New Roman"/>
              <a:ea typeface="Roboto"/>
              <a:cs typeface="Roboto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C1500C-7ABB-3DF6-2BB3-562740AEF857}"/>
              </a:ext>
            </a:extLst>
          </p:cNvPr>
          <p:cNvSpPr txBox="1"/>
          <p:nvPr/>
        </p:nvSpPr>
        <p:spPr>
          <a:xfrm>
            <a:off x="835232" y="4724400"/>
            <a:ext cx="3129150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212121"/>
                </a:solidFill>
                <a:latin typeface="Times New Roman"/>
                <a:ea typeface="Roboto"/>
                <a:cs typeface="Roboto"/>
              </a:rPr>
              <a:t>пропусков</a:t>
            </a:r>
            <a:r>
              <a:rPr lang="en-US" dirty="0">
                <a:solidFill>
                  <a:srgbClr val="212121"/>
                </a:solidFill>
                <a:latin typeface="Times New Roman"/>
                <a:ea typeface="Roboto"/>
                <a:cs typeface="Roboto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Times New Roman"/>
                <a:ea typeface="Roboto"/>
                <a:cs typeface="Roboto"/>
              </a:rPr>
              <a:t>нет</a:t>
            </a:r>
            <a:endParaRPr lang="ru-RU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latin typeface="Times New Roman"/>
                <a:ea typeface="+mn-lt"/>
                <a:cs typeface="+mn-lt"/>
              </a:rPr>
              <a:t>тип</a:t>
            </a:r>
            <a:r>
              <a:rPr lang="en-US" dirty="0"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latin typeface="Times New Roman"/>
                <a:ea typeface="+mn-lt"/>
                <a:cs typeface="+mn-lt"/>
              </a:rPr>
              <a:t>данных</a:t>
            </a:r>
            <a:r>
              <a:rPr lang="en-US" dirty="0">
                <a:latin typeface="Times New Roman"/>
                <a:ea typeface="+mn-lt"/>
                <a:cs typeface="+mn-lt"/>
              </a:rPr>
              <a:t> float64 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Times New Roman"/>
                <a:cs typeface="Calibri"/>
              </a:rPr>
              <a:t>распределение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err="1">
                <a:latin typeface="Times New Roman"/>
                <a:cs typeface="Calibri"/>
              </a:rPr>
              <a:t>нормальное</a:t>
            </a:r>
            <a:endParaRPr lang="en-US">
              <a:latin typeface="Times New Roman"/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56" y="174564"/>
            <a:ext cx="6530086" cy="65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6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117594" y="361136"/>
            <a:ext cx="5159215" cy="1898861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6282" y="361885"/>
            <a:ext cx="4842934" cy="1668415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latin typeface="Times New Roman"/>
                <a:cs typeface="Times New Roman"/>
              </a:rPr>
              <a:t>НОРМАЛИЗАЦИЯ ДАННЫХ</a:t>
            </a:r>
            <a:endParaRPr lang="ru-RU" sz="4000" b="1" dirty="0">
              <a:latin typeface="Times New Roman"/>
              <a:cs typeface="Times New Roman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04" y="126409"/>
            <a:ext cx="6834096" cy="336727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4" y="3493681"/>
            <a:ext cx="6659392" cy="3281191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407807" y="2422093"/>
            <a:ext cx="2627214" cy="1147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" sz="3200" dirty="0" smtClean="0">
                <a:latin typeface="Times New Roman"/>
                <a:ea typeface="+mn-lt"/>
                <a:cs typeface="+mn-lt"/>
              </a:rPr>
              <a:t> </a:t>
            </a:r>
            <a:endParaRPr lang="ru-RU" sz="3200" dirty="0">
              <a:cs typeface="Calibri" panose="020F0502020204030204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7010400" y="3843868"/>
            <a:ext cx="4800600" cy="203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2000"/>
              </a:spcBef>
            </a:pPr>
            <a:r>
              <a:rPr lang="ru" sz="4400" dirty="0" smtClean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меньшает 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выбросов на масштабирование данных, так как он использует минимальное и максимальное значение вместо среднего и стандартного отклонения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Подходит для данных с не нормальным распределением или с неизвестным распределением.</a:t>
            </a:r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Может улучшить производительность некоторых алгоритмов машинного обучения, которые чувствительны к разным масштабам признаков, таких как k-ближайших соседей, нейронные сети или градиентный </a:t>
            </a:r>
            <a:r>
              <a:rPr lang="ru-RU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dirty="0">
              <a:cs typeface="Calibri" panose="020F0502020204030204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01337" y="295112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b="1" dirty="0">
                <a:latin typeface="Times New Roman"/>
                <a:cs typeface="Times New Roman"/>
              </a:rPr>
              <a:t> 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 flipV="1">
            <a:off x="0" y="3048241"/>
            <a:ext cx="2836333" cy="4624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22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750641" y="279442"/>
            <a:ext cx="1701158" cy="1991485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816" y="566092"/>
            <a:ext cx="497979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/>
                <a:cs typeface="Times New Roman"/>
              </a:rPr>
              <a:t>ТЕПЛОВАЯ КАРТА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8" y="947929"/>
            <a:ext cx="5097638" cy="5157067"/>
          </a:xfrm>
        </p:spPr>
      </p:pic>
      <p:sp>
        <p:nvSpPr>
          <p:cNvPr id="9" name="Прямоугольник 8"/>
          <p:cNvSpPr/>
          <p:nvPr/>
        </p:nvSpPr>
        <p:spPr>
          <a:xfrm>
            <a:off x="1060327" y="1925818"/>
            <a:ext cx="34532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Тепловая карта - это графическое представление матрицы корреляции, которая показывает коэффициенты корреляции между всеми парами переменных в наборе данных.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49135" y="3984794"/>
            <a:ext cx="37348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</a:t>
            </a:r>
            <a:r>
              <a:rPr lang="ru-RU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корреляции равный -1 означает идеальную отрицательную </a:t>
            </a:r>
            <a:r>
              <a:rPr lang="ru-RU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корреляцию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</a:t>
            </a:r>
            <a:r>
              <a:rPr lang="ru-RU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корреляции равный 1 означает идеальную положительную корреляцию. </a:t>
            </a:r>
            <a:endParaRPr lang="ru-RU" sz="1400" dirty="0" smtClean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</a:t>
            </a:r>
            <a:r>
              <a:rPr lang="ru-RU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корреляции равный 0 означает отсутствие линейной корреляции.</a:t>
            </a:r>
            <a:endParaRPr lang="ru-RU" sz="14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12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277653"/>
            <a:ext cx="10515600" cy="1325563"/>
          </a:xfrm>
        </p:spPr>
        <p:txBody>
          <a:bodyPr/>
          <a:lstStyle/>
          <a:p>
            <a:r>
              <a:rPr lang="ru-RU" b="1" dirty="0" smtClean="0">
                <a:latin typeface="Times New Roman"/>
                <a:cs typeface="Times New Roman"/>
              </a:rPr>
              <a:t>СРАВНЕНИЕ </a:t>
            </a:r>
            <a:r>
              <a:rPr lang="ru-RU" b="1" dirty="0" smtClean="0">
                <a:latin typeface="Times New Roman"/>
                <a:cs typeface="Times New Roman"/>
              </a:rPr>
              <a:t>МОДЕЛЕЙ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14498" y="1509518"/>
            <a:ext cx="4224495" cy="847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atin typeface="Times New Roman"/>
              <a:ea typeface="+mj-ea"/>
              <a:cs typeface="Times New Roman"/>
            </a:endParaRPr>
          </a:p>
        </p:txBody>
      </p:sp>
      <p:graphicFrame>
        <p:nvGraphicFramePr>
          <p:cNvPr id="34" name="Таблица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766606"/>
              </p:ext>
            </p:extLst>
          </p:nvPr>
        </p:nvGraphicFramePr>
        <p:xfrm>
          <a:off x="313322" y="1406769"/>
          <a:ext cx="10254715" cy="527373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9254">
                  <a:extLst>
                    <a:ext uri="{9D8B030D-6E8A-4147-A177-3AD203B41FA5}">
                      <a16:colId xmlns:a16="http://schemas.microsoft.com/office/drawing/2014/main" val="1797206321"/>
                    </a:ext>
                  </a:extLst>
                </a:gridCol>
                <a:gridCol w="3884381">
                  <a:extLst>
                    <a:ext uri="{9D8B030D-6E8A-4147-A177-3AD203B41FA5}">
                      <a16:colId xmlns:a16="http://schemas.microsoft.com/office/drawing/2014/main" val="1133658330"/>
                    </a:ext>
                  </a:extLst>
                </a:gridCol>
                <a:gridCol w="4381080">
                  <a:extLst>
                    <a:ext uri="{9D8B030D-6E8A-4147-A177-3AD203B41FA5}">
                      <a16:colId xmlns:a16="http://schemas.microsoft.com/office/drawing/2014/main" val="1099222663"/>
                    </a:ext>
                  </a:extLst>
                </a:gridCol>
              </a:tblGrid>
              <a:tr h="298310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6DAB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Преимущества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6DAB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Недостатки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6DAB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268581"/>
                  </a:ext>
                </a:extLst>
              </a:tr>
              <a:tr h="732217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Линейная регрессия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Простота реализации и интерпретации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Высокая скорость обучения и прогнозирования.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Работает с небольшим количеством наблюдений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Чувствительность к выбросам.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Плохо работает с нелинейными данными.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учитывает взаимодействия между признаками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465130"/>
                  </a:ext>
                </a:extLst>
              </a:tr>
              <a:tr h="569502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Лассо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Позволяет уменьшить размерность модели.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Р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аботает с большим количеством признаков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Чувствительность к выбросам.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Плохо работает с нелинейными данными.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учитывает взаимодействия между признаками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733817"/>
                  </a:ext>
                </a:extLst>
              </a:tr>
              <a:tr h="406787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Метод опорных векторов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Работает с большим количеством признаков.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Р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аботает с нелинейными данными.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чувствителен к выбросам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Плохо работает с большими наборами данных.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Плохо работает с шумом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55786"/>
                  </a:ext>
                </a:extLst>
              </a:tr>
              <a:tr h="406787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Случайный лес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Работает с большим количеством признаков.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Р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аботает с нелинейными данными.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чувствителен к выбросам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Может переобучаться если данных с </a:t>
                      </a:r>
                      <a:r>
                        <a:rPr lang="ru-RU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шумомю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Медленный при обучении на больших наборах данных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982900"/>
                  </a:ext>
                </a:extLst>
              </a:tr>
              <a:tr h="569502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Деревья решений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Легко интерпретируется.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Формирует четкие и понятные правила классификации.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Работает с нелинейными данными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Склонен к переобучению.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Х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уже работает на тестовых данных, которые не были использованы в процессе обучения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353953"/>
                  </a:ext>
                </a:extLst>
              </a:tr>
              <a:tr h="406787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Стохастический градиентный спуск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Эффективность.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Простота реализации (множество возможностей для настройки кода)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Требует ряда </a:t>
                      </a:r>
                      <a:r>
                        <a:rPr lang="ru-RU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гиперпараметров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Чувствителен к масштабированию функций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11966"/>
                  </a:ext>
                </a:extLst>
              </a:tr>
              <a:tr h="406787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К-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ближайщих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соседей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чувствителен к выбросам.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Решает задачи классификации и регрессии.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Медленный при обучении на больших наборах данных.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Необходимость подбирать оптимальное 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274327"/>
                  </a:ext>
                </a:extLst>
              </a:tr>
              <a:tr h="406787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Многослойный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перцептрон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Решает задачи классификации и регрессии.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Обрабатывает нелинейные зависимости.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Необходимость настройки множества параметров.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Необходимость большого количества данных для обучения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83087"/>
                  </a:ext>
                </a:extLst>
              </a:tr>
              <a:tr h="569502">
                <a:tc>
                  <a:txBody>
                    <a:bodyPr/>
                    <a:lstStyle/>
                    <a:p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Sequential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Простота использования и понимания. Позволяет создавать модели с высокой точностью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подходит для решения сложных задач.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учитывает контекст.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может обрабатывать данные с разными типами входных данных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746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31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0" y="1411554"/>
            <a:ext cx="7689274" cy="1420174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277653"/>
            <a:ext cx="10515600" cy="1325563"/>
          </a:xfrm>
        </p:spPr>
        <p:txBody>
          <a:bodyPr/>
          <a:lstStyle/>
          <a:p>
            <a:r>
              <a:rPr lang="ru-RU" b="1" dirty="0" smtClean="0">
                <a:latin typeface="Times New Roman"/>
                <a:cs typeface="Times New Roman"/>
              </a:rPr>
              <a:t>СПИСОК МОДЕЛЕЙ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6340" y="2925072"/>
            <a:ext cx="7009563" cy="847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 модуля упругости при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растяжении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14498" y="1509518"/>
            <a:ext cx="4224495" cy="847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b="1" dirty="0" smtClean="0">
                <a:latin typeface="Times New Roman"/>
                <a:ea typeface="+mj-ea"/>
                <a:cs typeface="Times New Roman"/>
              </a:rPr>
              <a:t>Подбор </a:t>
            </a:r>
            <a:r>
              <a:rPr lang="ru-RU" sz="3600" b="1" dirty="0" err="1" smtClean="0">
                <a:latin typeface="Times New Roman"/>
                <a:ea typeface="+mj-ea"/>
                <a:cs typeface="Times New Roman"/>
              </a:rPr>
              <a:t>гиперпараметров</a:t>
            </a:r>
            <a:endParaRPr lang="ru-RU" sz="3600" b="1" dirty="0">
              <a:latin typeface="Times New Roman"/>
              <a:ea typeface="+mj-ea"/>
              <a:cs typeface="Times New Roman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8047555" y="423587"/>
            <a:ext cx="1330344" cy="3743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 подбора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80387" y="3444616"/>
            <a:ext cx="1330344" cy="2495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осле подбора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555" y="943910"/>
            <a:ext cx="3966153" cy="21663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Прямоугольник 13"/>
          <p:cNvSpPr/>
          <p:nvPr/>
        </p:nvSpPr>
        <p:spPr>
          <a:xfrm>
            <a:off x="8122706" y="3772309"/>
            <a:ext cx="24855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После проведения поиска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гиперпараметров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для разных моделей машинного обучения были сравнены их метрики качества на тестовых данных. Было обнаружено, что подбор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гиперпараметров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улучшил результаты моделей по сравнению с их значениями по умолчанию </a:t>
            </a:r>
            <a:endParaRPr lang="ru-RU" sz="1400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8122706" y="3772309"/>
            <a:ext cx="4069294" cy="0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7" y="3865653"/>
            <a:ext cx="7608887" cy="23058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031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836178" y="299258"/>
            <a:ext cx="1657640" cy="1391429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Times New Roman"/>
                <a:cs typeface="Times New Roman"/>
              </a:rPr>
              <a:t>ТЕСТИРОВАНИЕ МОДЕЛИ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178" y="2023862"/>
            <a:ext cx="3221334" cy="105825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упругости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растяжении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617677" y="1690688"/>
            <a:ext cx="3221334" cy="105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49" y="3403891"/>
            <a:ext cx="5715028" cy="23337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3808" b="7397"/>
          <a:stretch/>
        </p:blipFill>
        <p:spPr>
          <a:xfrm>
            <a:off x="5827193" y="1690687"/>
            <a:ext cx="5554884" cy="1567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615910" y="3082114"/>
            <a:ext cx="39990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Хотя RMSE, MAE и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max_error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KNeighborsRegressor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лучше, чем у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DummyRegressor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они все равно недостаточно хороши для практических задач</a:t>
            </a: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GradientBoostingRegressor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также дал неудовлетворительные результаты, возможно, из-за неудачного подбора параметров или несоответствия модели задаче. </a:t>
            </a:r>
            <a:endParaRPr lang="ru-RU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Недостаточная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 признаков с целевой переменной или недостаточная информативность выбранных признаков могут быть причинами таких результатов.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0" y="2978153"/>
            <a:ext cx="5070764" cy="3577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88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836178" y="299258"/>
            <a:ext cx="1657640" cy="1391429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Times New Roman"/>
                <a:cs typeface="Times New Roman"/>
              </a:rPr>
              <a:t>ТЕСТИРОВАНИЕ МОДЕЛИ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178" y="1976803"/>
            <a:ext cx="3221334" cy="105825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Прочность при растяжении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617677" y="1690688"/>
            <a:ext cx="3221334" cy="105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4" y="3807191"/>
            <a:ext cx="5809671" cy="20141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08" y="1825625"/>
            <a:ext cx="5572125" cy="16954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936567" y="3035056"/>
            <a:ext cx="38100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Метрика R2, также известная как коэффициент детерминации, показывает, насколько хорошо модель подходит для данных. Она может принимать значения от 0 до 1, где 1 означает, что модель на 100% объясняет вариацию целевой переменной, а 0 - что модель не объясняет вариацию целевой переменной лучше, чем простая константа. </a:t>
            </a:r>
            <a:endParaRPr lang="en-US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данном случае, все четыре модели показали отрицательные значения R2, что означает, что они все объясняют вариацию целевой переменной хуже, чем простая константа.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0" y="2978153"/>
            <a:ext cx="5070764" cy="3577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6141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844</Words>
  <Application>Microsoft Office PowerPoint</Application>
  <PresentationFormat>Широкоэкранный</PresentationFormat>
  <Paragraphs>154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Times New Roman</vt:lpstr>
      <vt:lpstr>var(--colab-code-font-family)</vt:lpstr>
      <vt:lpstr>Тема Office</vt:lpstr>
      <vt:lpstr>ВЫПУСКНАЯ КВАЛИФИКАЦИОННАЯ РАБОТА  по курсу   «Data Science»</vt:lpstr>
      <vt:lpstr>ЦЕЛЬ РАБОТЫ </vt:lpstr>
      <vt:lpstr>РАЗВЕДОЧНЫЙ АНАЛИЗ ДАННЫХ</vt:lpstr>
      <vt:lpstr>НОРМАЛИЗАЦИЯ ДАННЫХ</vt:lpstr>
      <vt:lpstr>ТЕПЛОВАЯ КАРТА</vt:lpstr>
      <vt:lpstr>СРАВНЕНИЕ МОДЕЛЕЙ</vt:lpstr>
      <vt:lpstr>СПИСОК МОДЕЛЕЙ</vt:lpstr>
      <vt:lpstr>ТЕСТИРОВАНИЕ МОДЕЛИ</vt:lpstr>
      <vt:lpstr>ТЕСТИРОВАНИЕ МОДЕЛИ</vt:lpstr>
      <vt:lpstr>НЕЙРОННАЯ СЕТЬ</vt:lpstr>
      <vt:lpstr>НЕЙРОННАЯ СЕТЬ</vt:lpstr>
      <vt:lpstr>ПРИЛОЖЕНИЕ</vt:lpstr>
      <vt:lpstr>РЕПОЗИТОРИЙ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Прогнозирование конечных свойств новых материалов (композиционных материалов).</dc:title>
  <dc:creator>Lena</dc:creator>
  <cp:lastModifiedBy>Lena</cp:lastModifiedBy>
  <cp:revision>316</cp:revision>
  <dcterms:created xsi:type="dcterms:W3CDTF">2012-07-30T23:42:41Z</dcterms:created>
  <dcterms:modified xsi:type="dcterms:W3CDTF">2023-03-27T23:46:33Z</dcterms:modified>
</cp:coreProperties>
</file>